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6" r:id="rId2"/>
    <p:sldId id="313" r:id="rId3"/>
    <p:sldId id="317" r:id="rId4"/>
    <p:sldId id="314" r:id="rId5"/>
    <p:sldId id="293" r:id="rId6"/>
    <p:sldId id="297" r:id="rId7"/>
    <p:sldId id="315" r:id="rId8"/>
    <p:sldId id="308" r:id="rId9"/>
    <p:sldId id="298" r:id="rId10"/>
    <p:sldId id="305" r:id="rId11"/>
    <p:sldId id="302" r:id="rId12"/>
    <p:sldId id="309" r:id="rId13"/>
    <p:sldId id="299" r:id="rId14"/>
    <p:sldId id="311" r:id="rId15"/>
    <p:sldId id="312" r:id="rId16"/>
    <p:sldId id="316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600CC"/>
    <a:srgbClr val="FF0000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09" autoAdjust="0"/>
    <p:restoredTop sz="94654" autoAdjust="0"/>
  </p:normalViewPr>
  <p:slideViewPr>
    <p:cSldViewPr>
      <p:cViewPr varScale="1">
        <p:scale>
          <a:sx n="84" d="100"/>
          <a:sy n="84" d="100"/>
        </p:scale>
        <p:origin x="-1349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2022" y="-90"/>
      </p:cViewPr>
      <p:guideLst>
        <p:guide orient="horz" pos="3127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B22EB01C-3E44-43F9-AB73-242E1A6A748C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2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16299AF0-0B4B-4ED2-A121-C8AB355E9A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7704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CA1E2FDC-3753-4293-B82B-A70EAFE3AA04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9" tIns="46045" rIns="92089" bIns="4604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88" y="4715034"/>
            <a:ext cx="5439101" cy="4467546"/>
          </a:xfrm>
          <a:prstGeom prst="rect">
            <a:avLst/>
          </a:prstGeom>
        </p:spPr>
        <p:txBody>
          <a:bodyPr vert="horz" lIns="92089" tIns="46045" rIns="92089" bIns="4604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470"/>
            <a:ext cx="2946247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6" y="9428470"/>
            <a:ext cx="2946246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A5BD9042-6071-4CC2-8655-BAA13DACE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171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1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1FF71-6668-4D6F-9D8B-5E446DF7A2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11DF9-01B6-4AC6-ACEF-F517F089CF72}" type="datetimeFigureOut">
              <a:rPr lang="ru-RU" smtClean="0"/>
              <a:pPr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6FA69-2076-4903-8DF0-CC60540372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ites.google.com/a/shko.la/gdou_vb/prikaz-o-sozdanii-rabocej-gruppy" TargetMode="External"/><Relationship Id="rId2" Type="http://schemas.openxmlformats.org/officeDocument/2006/relationships/hyperlink" Target="http://vip.1obraz.ru/#/document/99/436703661/XA00M6G2N3/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vip.1obraz.ru/#/document/99/436703661/XA00LVS2MC/" TargetMode="External"/><Relationship Id="rId4" Type="http://schemas.openxmlformats.org/officeDocument/2006/relationships/hyperlink" Target="https://www.sites.google.com/a/shko.la/gdou_vb/plan-po-organizacii-primenenia-professionalnyh-standartov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ites.google.com/a/shko.la/gdou_vb/pismo-mintruda-rossii-ot-4-aprela-2016-g-no-14-0-10-13-2253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330790/e76d6076ad800a12efcec206f99ad6c59b58517e/#dst2208" TargetMode="External"/><Relationship Id="rId2" Type="http://schemas.openxmlformats.org/officeDocument/2006/relationships/hyperlink" Target="http://www.consultant.ru/document/cons_doc_LAW_330790/1e112585094e1f5ea011ca1f9a1ed71410cdd547/#dst2206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ites.google.com/a/shko.la/gdou_vb/pismo-mintruda-rossii-ot-4-aprela-2016-g-no-14-0-10-13-2253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1703"/>
            <a:ext cx="8229600" cy="1384697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72708" name="WordArt 4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533401" y="0"/>
            <a:ext cx="8134351" cy="1752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endParaRPr lang="ru-RU" sz="3600" b="1" kern="10" dirty="0">
              <a:ln w="50800"/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3401" y="1142984"/>
            <a:ext cx="813435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Профессиональный стандарт педагога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новое качество дошкольного образования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 advTm="1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751344"/>
            <a:ext cx="8572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71480"/>
            <a:ext cx="835824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какого момента применяют профессиональные стандарты: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Для всех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профстандартов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срок применения установлен Трудовым кодексом РФ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июля 2016 года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(ст. 195.3 ТК РФ). К ним относятся, например,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профстандарты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непедагогических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работников 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Минтруд России может установить иной срок начала применения.       Например,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педагога действует с 1 января 2017 года.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В сфере общего образования утверждены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профстандарта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педагогических работников и определены даты их официального применения.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Применяйте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профстандарты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учетом сроков их применения.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Эта позиция подтверждается письмом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России от 3 марта 2015 г. № 08-241 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Внимание: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иные сроки начала применения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профстандартов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установлены для образовательных организаций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пилотных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регионов в которых проводят апробацию. Применение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профстандартов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таких регионах осуществляют в соответствии с графиком апробации, утвержденным приказом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России от 27 мая 2015 г. № 536 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751344"/>
            <a:ext cx="85725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Установлено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поэтапное введение профессиональных стандартов (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  <a:hlinkClick r:id="rId2"/>
              </a:rPr>
              <a:t>п. 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постановления Правительства РФ от 27 июня 2016 г. № 584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Этапы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введения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профстандартов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дошкольной образовательной организации: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 Издать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  <a:hlinkClick r:id="rId3"/>
              </a:rPr>
              <a:t>Приказ о создании рабочей группы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Разработать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hlinkClick r:id="rId4"/>
              </a:rPr>
              <a:t>План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  <a:hlinkClick r:id="rId4"/>
              </a:rPr>
              <a:t>по организации применения профессиональных стандартов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План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согласуется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профсоюзом (при наличии)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п. 1 постановления Правительства РФ от 27 июня 2016 г. № 584).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Реализацию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мероприятий по введению профессиональных стандартов необходимо завершить не позднее 1 января 2020 года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5"/>
              </a:rPr>
              <a:t>п. 2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постановления Правительства РФ от 27 июня 2016 г. № 584).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71480"/>
            <a:ext cx="83582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751344"/>
            <a:ext cx="8572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71480"/>
            <a:ext cx="835824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Переходный период по применению профессиональных стандартов с 2017 по 2019 г.г. Завершить до 01.01.2020 г.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714357"/>
            <a:ext cx="84296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Постановление Правительства РФ от 27.06.2016 № 584 «Об особенностях применения профессиональных стандартов в части требований, обязательных для применения государственными внебюджетными фондами, государственными или муниципальными учреждениями, …..» (вступило в силу с 01.07.2016 года)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58561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751344"/>
            <a:ext cx="8572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85728"/>
            <a:ext cx="835824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«План по организации применения профессиональных стандартов» </a:t>
            </a: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   План разрабатывается ДОО с учетом мнения уполномоченного коллегиального органа управления организации и утверждается руководителем ДОО 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      Содержание Плана (обязательное): </a:t>
            </a:r>
          </a:p>
          <a:p>
            <a:pPr marL="457200" indent="-457200" algn="just">
              <a:buAutoNum type="arabicParenR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Список профессиональных стандартов, подлежащих применению в ДОО</a:t>
            </a:r>
          </a:p>
          <a:p>
            <a:pPr marL="457200" indent="-457200" algn="just">
              <a:buAutoNum type="arabicParenR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Сведения о потребности в профессиональном образовании, профессиональном обучении, дополнительном профессиональном образовании (ПК, ПП) </a:t>
            </a:r>
          </a:p>
          <a:p>
            <a:pPr marL="457200" indent="-457200" algn="just">
              <a:buAutoNum type="arabicParenR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Этапы применения профессиональных стандартов (на 2017, 2018, 2019 годы) </a:t>
            </a:r>
          </a:p>
          <a:p>
            <a:pPr marL="457200" indent="-457200" algn="just">
              <a:buAutoNum type="arabicParenR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Перечень локальных нормативных актов и других документов ДОО, подлежащих корректировке, внесению дополнений, изменений с учетом требований профессиональных стандартов</a:t>
            </a:r>
          </a:p>
          <a:p>
            <a:pPr marL="457200" indent="-457200" algn="just">
              <a:buAutoNum type="arabicParenR"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Реализацию мероприятий Плана завершить до 1 января 2020 года.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751344"/>
            <a:ext cx="857256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Ответственность за неприменение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профстандартов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Организацию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привлекут к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административной ответственности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 нарушение трудового законодательства РФ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(ст.5.27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КоАП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РФ) за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неприменение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профстандартов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случае: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отсутствия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плана по организации применения профессиональных стандартов в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государственной или муниципальной образовательной организации; </a:t>
            </a: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аличие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плана по организации применения профессиональных стандартов в государственной или муниципальной образовательной организации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предусмотрено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постановлением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РФ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от 27 июня 2016 г.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584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9076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751344"/>
            <a:ext cx="857256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Ответственность за неприменение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профстандартов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Организацию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не привлекут к ответственности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неприменение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профстандартов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в случае: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должность работника содержится и в квалификационном справочнике, и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профстандарте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то образовательная организация вправе продолжить применять квалификационный справочник (ч. 1 ст. 46 , ч. 1, 2 ст. 52 Закона от 29 декабря 2012 г. № 273-ФЗ,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вопрос                         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№ 5 Информации по вопросам применения профессиональных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стандартов, направленной письмом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2"/>
              </a:rPr>
              <a:t>Письмо Минтруда России от 4 апреля 2016 г.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  №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hlinkClick r:id="rId2"/>
              </a:rPr>
              <a:t>14-0/10/13-2253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).</a:t>
            </a: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195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1500174"/>
            <a:ext cx="750099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Необходимо перейти на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профстандарты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по тем должностям, для которых они обязательны.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Используйте таблицу, чтобы определить, какой документ применять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профстандарт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или ЕКС. 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Необходимо посмотреть как изменится функционал педагогов после внедрения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профстандартов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  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Обязанность применять действующие педагогические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профстандарты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Их четыре: для педагога, педагога-психолога, педагога дополнительного образования детей и взрослых, специалиста в области воспитания. 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Для должностей непедагогических работников утверждены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профстандарты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Например, бухгалтера, специалиста по охране труда, повара и других работников.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Они обязательны к применению, когда закон устанавливает для должности требования к квалификации, компенсации, льготы, ограничения. 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4348" y="1259174"/>
            <a:ext cx="79296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s://rusjurist.ru/files/editor/images/0419/%D0%92%D1%80%D0%B5%D0%B7%D0%BA%D0%B0%201%20%D1%81%D1%82%20195.png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785786" y="2071678"/>
            <a:ext cx="7929617" cy="32147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</p:spTree>
  </p:cSld>
  <p:clrMapOvr>
    <a:masterClrMapping/>
  </p:clrMapOvr>
  <p:transition spd="med" advClick="0" advTm="10000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00034" y="857232"/>
            <a:ext cx="800105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Под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применением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профстандартов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понимают использование их положений в организации деятельности образовательной организации, в том числе: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·   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 приеме на работу для определения квалификации работника;</a:t>
            </a: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·       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аттестации для определения соответствия занимаемой должности;</a:t>
            </a: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      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при направлении работников на дополнительное 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профессиональное образование для определения вида обучения;</a:t>
            </a: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·         при разработке должностных инструкций для определения трудовых действий и требований к знаниям, умениям;</a:t>
            </a: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·    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разработке штатного расписания для определения наименования должностей.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 advTm="10000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57224" y="285728"/>
            <a:ext cx="7786742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dirty="0" smtClean="0"/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Профессиональные стандарты разработаны и применяются согласно 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  <a:hlinkClick r:id="rId2"/>
              </a:rPr>
              <a:t>статье 195.2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  <a:hlinkClick r:id="rId3"/>
              </a:rPr>
              <a:t>статье 195.3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Трудового кодекса Российской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Федерации</a:t>
            </a:r>
          </a:p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Нормативно-правовые документы</a:t>
            </a:r>
          </a:p>
          <a:p>
            <a:pPr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 применении профессиональных стандартов: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Постановление Правительства Российской Федерации от 27.06.2016 г.                             № 584;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Распоряжение Правительства Российской Федерации от 29.09.2016 г.                     № 2042-р;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России от 27.05.2015 № 536 «Об организации в Министерстве образования и науки Российской Федерации работы по разработке и применению профессиональных стандартов в сфере образования и науки на 2015 - 2018 годы»;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Информация Минтруда России от 10.02.2016 г.;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Письма Минтруда России;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Ответы на актуальные вопросы о профессиональных стандартах (приложение к письму Общероссийского Профсоюза образования от 10.03.2017 г. № 122).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 advTm="10000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751344"/>
            <a:ext cx="857256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Утвержденные профессиональные стандарты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(для педагогических работников дошкольных образовательных организаций)</a:t>
            </a: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Профессиональный стандарт «Педагог (педагогическая деятельность в сфере дошкольного, начального общего, основного общего, среднего общего образования) (воспитатель, учитель)»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приказ Минтруда России от 18 октября 2013 г. № 544н) </a:t>
            </a: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Профессиональный стандарт педагога-психолога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(приказ Минтруда России от 24.07.2015 № 514н) 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	Профессиональный стандарт “Педагог дополнительного образования детей и взрослых»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(приказ Минтруда РФ от 08.09. 2015 г. № 613н ) </a:t>
            </a:r>
          </a:p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«Об утверждении профессионального стандарта «Инструктор - методист»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(Приказ Минтруда России от 08.09.2014 №630) (п. 3.2. Инструктор по физической культуре ДОО)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751344"/>
            <a:ext cx="85725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«Педагог (педагогическая деятельность в сфере дошкольного, начального общего, основного общего, среднего общего образования) (воспитатель, учитель)» (Утвержден приказом Минтруда РФ № 544 от 18.10.2013 г.) 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ttps://rusjurist.ru/files/editor/images/0419/%D0%91%D0%BB%D0%BE%D0%BA%20%D1%81%D1%85%D0%B5%D0%BC%D0%B0%201%20%D0%9E%D0%B1%D1%80%D0%B0%D0%B7%D0%BE%D0%B2%D0%B0%D0%BD%D0%B8%D0%B5%20%D0%BF%D0%B5%D0%B4%D0%B0%D0%B3%D0%BE%D0%B3%D0%B0.png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285852" y="1000108"/>
            <a:ext cx="7358114" cy="43577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751344"/>
            <a:ext cx="857256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Профстандарты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необходимы: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для определения квалификации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работника 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обязанностей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 соответствующей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должности;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при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разработке образовательных программ: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профессионального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образования (ч. 7 ст. 11 Закона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от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29 декабря 2012 г. № 273-ФЗ);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профессионального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обучения (ч. 8 ст. 73 Закона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от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29 декабря 2012 г. № 273-ФЗ);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дополнительного профессионального образования (ч. 9 ст. 76 Закона от 29 декабря 2012 г. № 273-ФЗ).</a:t>
            </a:r>
          </a:p>
          <a:p>
            <a:pPr algn="just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3494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751344"/>
            <a:ext cx="8572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71480"/>
            <a:ext cx="835824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Обязательно ли применять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профстандарты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 работники образовательной организации должны соответствовать требованиям квалификационных справочников или профессиональных стандартов (ч. 1 ст. 46 , ч. 1, 2 ст. 52 Закона от 29 декабря 2012 г. № 273-ФЗ).</a:t>
            </a:r>
          </a:p>
          <a:p>
            <a:pPr algn="just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Ситуация: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обязан ли работодатель уволить работника, если он не соответствует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профстандарту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? 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Обязательность применения именно профессионального стандарта в образовательных организациях не установлена, то есть вы можете выбирать, что использовать.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Этот вывод подтверждает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Письмо Минтруда России                        от 4 апреля 2016 г. № 14-0/10/13-2253 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     </a:t>
            </a:r>
            <a:r>
              <a:rPr lang="ru-RU" sz="2400" dirty="0" smtClean="0"/>
              <a:t>    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2436</TotalTime>
  <Words>400</Words>
  <Application>Microsoft Office PowerPoint</Application>
  <PresentationFormat>Экран 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Максим</dc:creator>
  <cp:lastModifiedBy>User</cp:lastModifiedBy>
  <cp:revision>333</cp:revision>
  <dcterms:created xsi:type="dcterms:W3CDTF">2011-04-11T13:12:45Z</dcterms:created>
  <dcterms:modified xsi:type="dcterms:W3CDTF">2020-05-01T09:18:34Z</dcterms:modified>
</cp:coreProperties>
</file>